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4" r:id="rId4"/>
    <p:sldId id="259" r:id="rId5"/>
    <p:sldId id="262" r:id="rId6"/>
    <p:sldId id="266" r:id="rId7"/>
    <p:sldId id="263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5C4243-9B97-4D69-9880-86EDFAFB2B6E}">
          <p14:sldIdLst>
            <p14:sldId id="265"/>
            <p14:sldId id="257"/>
            <p14:sldId id="264"/>
            <p14:sldId id="259"/>
            <p14:sldId id="262"/>
            <p14:sldId id="266"/>
            <p14:sldId id="263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7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1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9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1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5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3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13F3-6B2C-4E26-8EF8-F9298B3F053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DB1C-3840-4E69-969D-AE13713B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3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tiff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tiff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8797" y="4581128"/>
            <a:ext cx="8229600" cy="9001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vantGardeGothicCTT" pitchFamily="2" charset="0"/>
              </a:rPr>
              <a:t>ООО «Сервисный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vantGardeGothicCTT" pitchFamily="2" charset="0"/>
              </a:rPr>
              <a:t>Металлоцентр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vantGardeGothicCTT" pitchFamily="2" charset="0"/>
              </a:rPr>
              <a:t> Маркетинг-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vantGardeGothicCTT" pitchFamily="2" charset="0"/>
              </a:rPr>
              <a:t>Б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vantGardeGothicCTT" pitchFamily="2" charset="0"/>
              </a:rPr>
              <a:t>юро»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vantGardeGothicCTT" pitchFamily="2" charset="0"/>
              </a:rPr>
              <a:t>предприятие по производству штампованных деталей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 r="37087" b="-3082"/>
          <a:stretch/>
        </p:blipFill>
        <p:spPr>
          <a:xfrm>
            <a:off x="282377" y="2358906"/>
            <a:ext cx="8529254" cy="1922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031" y="4365104"/>
            <a:ext cx="4845732" cy="476250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Опыт производства деталей с 2002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r="21975"/>
          <a:stretch/>
        </p:blipFill>
        <p:spPr>
          <a:xfrm>
            <a:off x="827584" y="994420"/>
            <a:ext cx="2982460" cy="401875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0908" y="5036393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Основная специализация предприятия - производство штампованных деталей из стальных, латунных и медных лент с использованием многооперационных штампов последовательного действия значительными сериями </a:t>
            </a:r>
            <a:r>
              <a:rPr lang="ru-RU" sz="1600" b="1" dirty="0"/>
              <a:t>до 1000000 деталей в месяц</a:t>
            </a:r>
            <a:r>
              <a:rPr lang="ru-RU" sz="1600" dirty="0"/>
              <a:t>.</a:t>
            </a:r>
          </a:p>
          <a:p>
            <a:r>
              <a:rPr lang="ru-RU" sz="1600" dirty="0"/>
              <a:t>В настоящее время на предприятии освоено </a:t>
            </a:r>
            <a:r>
              <a:rPr lang="ru-RU" sz="1600" b="1" dirty="0"/>
              <a:t>более </a:t>
            </a:r>
            <a:r>
              <a:rPr lang="ru-RU" sz="1600" b="1" dirty="0" smtClean="0"/>
              <a:t>200 </a:t>
            </a:r>
            <a:r>
              <a:rPr lang="ru-RU" sz="1600" b="1" dirty="0"/>
              <a:t>наименований деталей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0"/>
          <a:stretch/>
        </p:blipFill>
        <p:spPr>
          <a:xfrm>
            <a:off x="4427984" y="1240873"/>
            <a:ext cx="4056671" cy="249820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</p:spTree>
    <p:extLst>
      <p:ext uri="{BB962C8B-B14F-4D97-AF65-F5344CB8AC3E}">
        <p14:creationId xmlns:p14="http://schemas.microsoft.com/office/powerpoint/2010/main" val="10499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8229600" cy="2305548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Особое внимание уделяется техническому развитию предприятия-ежегодно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приобретается </a:t>
            </a:r>
            <a:r>
              <a:rPr lang="ru-RU" sz="1400" b="1" dirty="0"/>
              <a:t>новое современное высокопроизводительное оборудование.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Парк производственного оборудования включает:</a:t>
            </a:r>
          </a:p>
          <a:p>
            <a:r>
              <a:rPr lang="ru-RU" sz="1400" dirty="0" smtClean="0"/>
              <a:t>Прессы-автоматы </a:t>
            </a:r>
            <a:r>
              <a:rPr lang="ru-RU" sz="1400" dirty="0"/>
              <a:t>усилием </a:t>
            </a:r>
            <a:r>
              <a:rPr lang="ru-RU" sz="1400" dirty="0" smtClean="0"/>
              <a:t>6-160 тонн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производительностью 25-150 </a:t>
            </a:r>
            <a:r>
              <a:rPr lang="ru-RU" sz="1400" dirty="0"/>
              <a:t>ударов/мин</a:t>
            </a:r>
            <a:r>
              <a:rPr lang="ru-RU" sz="1400" dirty="0" smtClean="0"/>
              <a:t>.</a:t>
            </a:r>
            <a:r>
              <a:rPr lang="en-US" sz="1400" dirty="0"/>
              <a:t>;</a:t>
            </a:r>
            <a:endParaRPr lang="ru-RU" sz="1400" dirty="0"/>
          </a:p>
          <a:p>
            <a:r>
              <a:rPr lang="ru-RU" sz="1400" dirty="0" smtClean="0"/>
              <a:t>Центр </a:t>
            </a:r>
            <a:r>
              <a:rPr lang="ru-RU" sz="1400" dirty="0"/>
              <a:t>для обработки шин и </a:t>
            </a:r>
            <a:r>
              <a:rPr lang="ru-RU" sz="1400" dirty="0" smtClean="0"/>
              <a:t>полос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Участок производства метизов: пружины, болты, гайки;</a:t>
            </a:r>
            <a:endParaRPr lang="ru-RU" sz="1400" dirty="0"/>
          </a:p>
          <a:p>
            <a:r>
              <a:rPr lang="ru-RU" sz="1400" dirty="0" smtClean="0"/>
              <a:t>Участок мойки и </a:t>
            </a:r>
            <a:r>
              <a:rPr lang="ru-RU" sz="1400" dirty="0"/>
              <a:t>центробежной </a:t>
            </a:r>
            <a:r>
              <a:rPr lang="ru-RU" sz="1400" dirty="0" err="1"/>
              <a:t>галтовки</a:t>
            </a:r>
            <a:r>
              <a:rPr lang="ru-RU" sz="1400" dirty="0"/>
              <a:t> 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/>
              <a:t>а также сверлильно-фрезерные, фрезерные, сверлильные, 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шлифовальные </a:t>
            </a:r>
            <a:r>
              <a:rPr lang="ru-RU" sz="1400" dirty="0"/>
              <a:t>станки.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57345"/>
            <a:ext cx="2268698" cy="2640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53" y="1148653"/>
            <a:ext cx="1637271" cy="26414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5503873"/>
            <a:ext cx="1920626" cy="128104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55465"/>
            <a:ext cx="1294208" cy="21069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0" y="3893418"/>
            <a:ext cx="1905371" cy="1525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57345"/>
            <a:ext cx="2535752" cy="262946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625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043" y="4149080"/>
            <a:ext cx="5624408" cy="1584176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Пресс-автоматы оснащены автоматическими размотчиками, автоматической подачей и правильными устройствами. Возможность обработки материала толщиной от 0,3 до 6 мм. и шириной от 10 до 300 мм. Максимальные габариты деталей могут достигать 300х500 мм.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/>
          <a:stretch/>
        </p:blipFill>
        <p:spPr>
          <a:xfrm>
            <a:off x="5910079" y="980728"/>
            <a:ext cx="3024336" cy="18485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/>
          <a:stretch/>
        </p:blipFill>
        <p:spPr>
          <a:xfrm>
            <a:off x="5891451" y="2942952"/>
            <a:ext cx="3042964" cy="18361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" y="1659157"/>
            <a:ext cx="5459320" cy="23402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963" y="1149687"/>
            <a:ext cx="243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Участок штамповки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7"/>
          <a:stretch/>
        </p:blipFill>
        <p:spPr>
          <a:xfrm>
            <a:off x="333963" y="5527471"/>
            <a:ext cx="1375152" cy="124217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/>
          <a:stretch/>
        </p:blipFill>
        <p:spPr>
          <a:xfrm>
            <a:off x="5915784" y="4869160"/>
            <a:ext cx="3042964" cy="189024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1" y="5513462"/>
            <a:ext cx="1868910" cy="12459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13617" r="16383" b="9894"/>
          <a:stretch/>
        </p:blipFill>
        <p:spPr>
          <a:xfrm>
            <a:off x="1926356" y="5527471"/>
            <a:ext cx="1690887" cy="123193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4926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98" y="5301209"/>
            <a:ext cx="3644730" cy="138805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Центр для обработки шин и полос позволяет </a:t>
            </a:r>
            <a:r>
              <a:rPr lang="ru-RU" sz="1600" dirty="0" smtClean="0"/>
              <a:t>обрабатывать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материал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толщиной до 18 мм. и шириной 120 мм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5" y="1700808"/>
            <a:ext cx="4105084" cy="27363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89" y="1700808"/>
            <a:ext cx="4088662" cy="272490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963" y="1149687"/>
            <a:ext cx="416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Участок обработки шин и полос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9" b="15079"/>
          <a:stretch/>
        </p:blipFill>
        <p:spPr>
          <a:xfrm>
            <a:off x="107504" y="4134043"/>
            <a:ext cx="936449" cy="10518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01129"/>
            <a:ext cx="2683000" cy="114341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8" y="4616995"/>
            <a:ext cx="2683000" cy="6824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/>
          <a:stretch/>
        </p:blipFill>
        <p:spPr>
          <a:xfrm>
            <a:off x="1259632" y="4134043"/>
            <a:ext cx="1254250" cy="10359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4" y="4589662"/>
            <a:ext cx="1981528" cy="19548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44324" y="6176021"/>
            <a:ext cx="204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Толщина – 18 мм.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963" y="1149687"/>
            <a:ext cx="668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Участок метизной продукции: пружины, гайки, болты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3" y="1988840"/>
            <a:ext cx="6772594" cy="465387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6557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321" y="1340768"/>
            <a:ext cx="8424936" cy="4680520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Если перед вами стоит задача: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>
              <a:buAutoNum type="arabicPeriod"/>
            </a:pPr>
            <a:r>
              <a:rPr lang="ru-RU" sz="2000" dirty="0" smtClean="0"/>
              <a:t>Локализация производства;</a:t>
            </a:r>
          </a:p>
          <a:p>
            <a:pPr>
              <a:buAutoNum type="arabicPeriod"/>
            </a:pPr>
            <a:endParaRPr lang="ru-RU" sz="2000" dirty="0" smtClean="0"/>
          </a:p>
          <a:p>
            <a:pPr>
              <a:buAutoNum type="arabicPeriod"/>
            </a:pPr>
            <a:r>
              <a:rPr lang="ru-RU" sz="2000" dirty="0" smtClean="0"/>
              <a:t>Замена покупки сырья на поставку готовых деталей;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    Снижение себестоимости;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4.    Повышение </a:t>
            </a:r>
            <a:r>
              <a:rPr lang="ru-RU" sz="2000" dirty="0"/>
              <a:t>уровня качества </a:t>
            </a:r>
            <a:r>
              <a:rPr lang="ru-RU" sz="2000" dirty="0" smtClean="0"/>
              <a:t>продукции;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>
              <a:buAutoNum type="arabicPeriod" startAt="5"/>
            </a:pPr>
            <a:r>
              <a:rPr lang="ru-RU" sz="2000" dirty="0" smtClean="0"/>
              <a:t>Освоение </a:t>
            </a:r>
            <a:r>
              <a:rPr lang="ru-RU" sz="2000" dirty="0"/>
              <a:t>новых видов </a:t>
            </a:r>
            <a:r>
              <a:rPr lang="ru-RU" sz="2000" dirty="0" smtClean="0"/>
              <a:t>продукции.</a:t>
            </a:r>
          </a:p>
          <a:p>
            <a:pPr marL="457200" indent="-457200">
              <a:buAutoNum type="arabicPeriod" startAt="5"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 можете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обратиться к нам, передавая изготовление продукции на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аутсорсинг.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</p:spTree>
    <p:extLst>
      <p:ext uri="{BB962C8B-B14F-4D97-AF65-F5344CB8AC3E}">
        <p14:creationId xmlns:p14="http://schemas.microsoft.com/office/powerpoint/2010/main" val="281517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76" y="1052736"/>
            <a:ext cx="8496944" cy="5616624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Наши преимущества, способные дать экономический эффект: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1. </a:t>
            </a:r>
            <a:r>
              <a:rPr lang="ru-RU" sz="1600" dirty="0" smtClean="0"/>
              <a:t>Наличие </a:t>
            </a:r>
            <a:r>
              <a:rPr lang="ru-RU" sz="1600" dirty="0"/>
              <a:t>устойчивых связей с поставщиками цветного и черного проката.  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2</a:t>
            </a:r>
            <a:r>
              <a:rPr lang="ru-RU" sz="1600" b="1" dirty="0"/>
              <a:t>. </a:t>
            </a:r>
            <a:r>
              <a:rPr lang="ru-RU" sz="1600" dirty="0"/>
              <a:t>Минимальные цены на металлопрокат для производства деталей.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Статус </a:t>
            </a:r>
            <a:r>
              <a:rPr lang="ru-RU" sz="1600" dirty="0"/>
              <a:t>официального </a:t>
            </a:r>
            <a:r>
              <a:rPr lang="ru-RU" sz="1600" dirty="0" smtClean="0"/>
              <a:t>дилера ООО «УГМК-ОЦМ».</a:t>
            </a: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3</a:t>
            </a:r>
            <a:r>
              <a:rPr lang="ru-RU" sz="1600" b="1" dirty="0"/>
              <a:t>. </a:t>
            </a:r>
            <a:r>
              <a:rPr lang="ru-RU" sz="1600" dirty="0"/>
              <a:t>Минимальные затраты по транспортировке и хранению цветного проката. Производство расположено вблизи крупнейшего производителя цветного проката в России —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ОАО </a:t>
            </a:r>
            <a:r>
              <a:rPr lang="ru-RU" sz="1600" dirty="0"/>
              <a:t>«Кировский завод по обработке цветных металлов». 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4</a:t>
            </a:r>
            <a:r>
              <a:rPr lang="ru-RU" sz="1600" b="1" dirty="0"/>
              <a:t>. </a:t>
            </a:r>
            <a:r>
              <a:rPr lang="ru-RU" sz="1600" dirty="0"/>
              <a:t>Минимальные затраты, связанные с оборотом лома и отходов цветного проката. 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5</a:t>
            </a:r>
            <a:r>
              <a:rPr lang="ru-RU" sz="1600" b="1" dirty="0"/>
              <a:t>. </a:t>
            </a:r>
            <a:r>
              <a:rPr lang="ru-RU" sz="1600" dirty="0"/>
              <a:t>Наличие устойчивых связей с производителями технологической оснастки в России и за рубежом.  Разумные сроки освоения деталей.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6</a:t>
            </a:r>
            <a:r>
              <a:rPr lang="ru-RU" sz="1600" b="1" dirty="0"/>
              <a:t>. </a:t>
            </a:r>
            <a:r>
              <a:rPr lang="ru-RU" sz="1600" dirty="0"/>
              <a:t>Низкий уровень общепроизводственных и общехозяйственных издержек.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7</a:t>
            </a:r>
            <a:r>
              <a:rPr lang="ru-RU" sz="1600" b="1" dirty="0"/>
              <a:t>. </a:t>
            </a:r>
            <a:r>
              <a:rPr lang="ru-RU" sz="1600" dirty="0"/>
              <a:t>Мобильность и оперативность в решении поставленных задач.</a:t>
            </a: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74" y="2276872"/>
            <a:ext cx="571175" cy="80853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 rot="2748405">
            <a:off x="3110148" y="351723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43812"/>
            <a:ext cx="3955372" cy="553752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7134215" y="400218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</p:spTree>
    <p:extLst>
      <p:ext uri="{BB962C8B-B14F-4D97-AF65-F5344CB8AC3E}">
        <p14:creationId xmlns:p14="http://schemas.microsoft.com/office/powerpoint/2010/main" val="249910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89" y="4797152"/>
            <a:ext cx="8229600" cy="18002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Высокий уровень производства подтверждает сертификация системы менеджмента  качества производства деталей по ГОСТ </a:t>
            </a:r>
            <a:r>
              <a:rPr lang="ru-RU" sz="1600" dirty="0" smtClean="0"/>
              <a:t> </a:t>
            </a:r>
            <a:r>
              <a:rPr lang="ru-RU" sz="1600" b="1" dirty="0"/>
              <a:t>ИСО 9001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r>
              <a:rPr lang="ru-RU" sz="1600" dirty="0"/>
              <a:t>Непрерывное улучшение системы менеджмента качества определяет ключевой момент в  деятельности организации. Управление производством осуществляется с применением </a:t>
            </a:r>
            <a:r>
              <a:rPr lang="ru-RU" sz="1600" b="1" dirty="0"/>
              <a:t>принципов БЕРЕЖЛИВОГО </a:t>
            </a:r>
            <a:r>
              <a:rPr lang="ru-RU" sz="1600" b="1" dirty="0" smtClean="0"/>
              <a:t>ПРОИЗВОДСТВА</a:t>
            </a:r>
            <a:r>
              <a:rPr lang="ru-RU" sz="1600" dirty="0"/>
              <a:t>. Улучшение системы менеджмента качества осуществляется за счет обучения и вовлечения в процесс улучшения всего персонала.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6" y="1134917"/>
            <a:ext cx="2529236" cy="3478689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4917"/>
            <a:ext cx="2442194" cy="347247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12469"/>
            <a:ext cx="2314980" cy="173623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9" y="2992720"/>
            <a:ext cx="2334006" cy="175050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9508" r="9508" b="13226"/>
          <a:stretch/>
        </p:blipFill>
        <p:spPr>
          <a:xfrm>
            <a:off x="5393560" y="2029681"/>
            <a:ext cx="2413697" cy="1609917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 rot="2748405">
            <a:off x="3110148" y="382072"/>
            <a:ext cx="409086" cy="405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35013"/>
            <a:ext cx="914400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" y="374161"/>
            <a:ext cx="3955372" cy="553752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7134215" y="430567"/>
            <a:ext cx="1800200" cy="5040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Честность в отношениях,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AvantGardeGothicCTT" pitchFamily="2" charset="0"/>
              </a:rPr>
              <a:t>Качество в свершениях</a:t>
            </a:r>
          </a:p>
        </p:txBody>
      </p:sp>
    </p:spTree>
    <p:extLst>
      <p:ext uri="{BB962C8B-B14F-4D97-AF65-F5344CB8AC3E}">
        <p14:creationId xmlns:p14="http://schemas.microsoft.com/office/powerpoint/2010/main" val="122735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476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2014-03-19T04:44:08Z</dcterms:created>
  <dcterms:modified xsi:type="dcterms:W3CDTF">2014-04-23T11:27:50Z</dcterms:modified>
</cp:coreProperties>
</file>